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94" r:id="rId22"/>
    <p:sldId id="292" r:id="rId23"/>
    <p:sldId id="276" r:id="rId24"/>
    <p:sldId id="266" r:id="rId25"/>
    <p:sldId id="277" r:id="rId26"/>
    <p:sldId id="26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70"/>
    <a:srgbClr val="00000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3535" autoAdjust="0"/>
  </p:normalViewPr>
  <p:slideViewPr>
    <p:cSldViewPr snapToGrid="0" snapToObjects="1">
      <p:cViewPr varScale="1">
        <p:scale>
          <a:sx n="76" d="100"/>
          <a:sy n="76" d="100"/>
        </p:scale>
        <p:origin x="120" y="14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1570799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44952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99527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4/24/2019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4/24/2019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4/24/2019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4/24/2019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4/24/2019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4/24/2019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4/24/2019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4/24/2019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4/24/2019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4/24/2019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4/24/2019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4/24/2019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a:xfrm>
            <a:off x="720648" y="1441697"/>
            <a:ext cx="10058400" cy="4451103"/>
          </a:xfrm>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Improving vulnerabilities that lead to high-consequence impacts can have greatest return</a:t>
            </a:r>
          </a:p>
          <a:p>
            <a:pPr lvl="1">
              <a:buFont typeface="Arial" panose="020B0604020202020204" pitchFamily="34" charset="0"/>
              <a:buChar char="•"/>
            </a:pPr>
            <a:r>
              <a:rPr lang="en-US" dirty="0"/>
              <a:t>Can be easier to identify and explain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484348" y="6313621"/>
            <a:ext cx="11471352"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Gary, Clark Hayden, and Alexis </a:t>
            </a:r>
            <a:r>
              <a:rPr lang="en-US" sz="1200" dirty="0" err="1">
                <a:latin typeface="+mj-lt"/>
              </a:rPr>
              <a:t>Feringa</a:t>
            </a:r>
            <a:r>
              <a:rPr lang="en-US" sz="1200" dirty="0">
                <a:latin typeface="+mj-lt"/>
              </a:rPr>
              <a:t>. </a:t>
            </a:r>
            <a:r>
              <a:rPr lang="en-US" sz="1200" i="1" dirty="0">
                <a:latin typeface="+mj-lt"/>
              </a:rPr>
              <a:t>Engineering principles for information technology security (a baseline for achieving security)</a:t>
            </a:r>
            <a:r>
              <a:rPr lang="en-US" sz="1200" dirty="0">
                <a:latin typeface="+mj-lt"/>
              </a:rPr>
              <a:t>. Booz-Allen and Hamilton Inc Mclean VA, 2001.</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servers, communications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rated along six attributes</a:t>
            </a:r>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Dimension scores are then aggregated into an overall adversary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a:p>
            <a:pPr>
              <a:buFont typeface="Arial" panose="020B0604020202020204" pitchFamily="34" charset="0"/>
              <a:buChar char="•"/>
            </a:pPr>
            <a:r>
              <a:rPr lang="en-US" dirty="0"/>
              <a:t> This process is based on SAND Report 2007-5791: Categorizing Threats</a:t>
            </a:r>
          </a:p>
          <a:p>
            <a:pPr lvl="1">
              <a:buFont typeface="Arial" panose="020B0604020202020204" pitchFamily="34" charset="0"/>
              <a:buChar char="•"/>
            </a:pPr>
            <a:r>
              <a:rPr lang="en-US" dirty="0"/>
              <a:t>Reviews actual attacks and characteristics of real adversaries</a:t>
            </a:r>
          </a:p>
          <a:p>
            <a:pPr lvl="1">
              <a:buFont typeface="Arial" panose="020B0604020202020204" pitchFamily="34" charset="0"/>
              <a:buChar char="•"/>
            </a:pPr>
            <a:r>
              <a:rPr lang="en-US" dirty="0"/>
              <a:t>Develops abstract method of categorizing threats that can be used openly</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ratings for each attribute?</a:t>
            </a:r>
          </a:p>
          <a:p>
            <a:pPr lvl="1">
              <a:buFont typeface="Arial" panose="020B0604020202020204" pitchFamily="34" charset="0"/>
              <a:buChar char="•"/>
            </a:pPr>
            <a:r>
              <a:rPr lang="en-US" dirty="0"/>
              <a:t>Attribute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a:t>
            </a:r>
          </a:p>
          <a:p>
            <a:pPr>
              <a:buFont typeface="Arial" panose="020B0604020202020204" pitchFamily="34" charset="0"/>
              <a:buChar char="•"/>
            </a:pPr>
            <a:r>
              <a:rPr lang="en-US" dirty="0"/>
              <a:t> We have taken a couple approaches to using this data</a:t>
            </a:r>
          </a:p>
          <a:p>
            <a:pPr lvl="1">
              <a:buFont typeface="Arial" panose="020B0604020202020204" pitchFamily="34" charset="0"/>
              <a:buChar char="•"/>
            </a:pPr>
            <a:r>
              <a:rPr lang="en-US" dirty="0"/>
              <a:t>Example data: Security </a:t>
            </a:r>
            <a:r>
              <a:rPr lang="en-US"/>
              <a:t>measures indexed </a:t>
            </a:r>
            <a:r>
              <a:rPr lang="en-US" dirty="0"/>
              <a:t>by letters, experts indexed by subscripts</a:t>
            </a:r>
          </a:p>
        </p:txBody>
      </p:sp>
      <p:cxnSp>
        <p:nvCxnSpPr>
          <p:cNvPr id="5" name="Straight Arrow Connector 4">
            <a:extLst>
              <a:ext uri="{FF2B5EF4-FFF2-40B4-BE49-F238E27FC236}">
                <a16:creationId xmlns:a16="http://schemas.microsoft.com/office/drawing/2014/main" id="{42AA7FA9-7768-4D8B-B7C4-8EAC7824E262}"/>
              </a:ext>
            </a:extLst>
          </p:cNvPr>
          <p:cNvCxnSpPr/>
          <p:nvPr/>
        </p:nvCxnSpPr>
        <p:spPr>
          <a:xfrm>
            <a:off x="2742764" y="40513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24E4880-9B28-4F84-830E-D2EB5149FB2A}"/>
              </a:ext>
            </a:extLst>
          </p:cNvPr>
          <p:cNvSpPr txBox="1"/>
          <p:nvPr/>
        </p:nvSpPr>
        <p:spPr>
          <a:xfrm>
            <a:off x="1828364" y="3866634"/>
            <a:ext cx="803425" cy="369332"/>
          </a:xfrm>
          <a:prstGeom prst="rect">
            <a:avLst/>
          </a:prstGeom>
          <a:noFill/>
        </p:spPr>
        <p:txBody>
          <a:bodyPr wrap="none" rtlCol="0">
            <a:spAutoFit/>
          </a:bodyPr>
          <a:lstStyle/>
          <a:p>
            <a:r>
              <a:rPr lang="en-US" dirty="0"/>
              <a:t>Skill 1</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46D9BA1-B29D-4DAA-8D81-63E2DDB3F4C1}"/>
                  </a:ext>
                </a:extLst>
              </p:cNvPr>
              <p:cNvSpPr txBox="1"/>
              <p:nvPr/>
            </p:nvSpPr>
            <p:spPr>
              <a:xfrm>
                <a:off x="3177822" y="38666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p:sp>
            <p:nvSpPr>
              <p:cNvPr id="7" name="TextBox 6">
                <a:extLst>
                  <a:ext uri="{FF2B5EF4-FFF2-40B4-BE49-F238E27FC236}">
                    <a16:creationId xmlns:a16="http://schemas.microsoft.com/office/drawing/2014/main" id="{E46D9BA1-B29D-4DAA-8D81-63E2DDB3F4C1}"/>
                  </a:ext>
                </a:extLst>
              </p:cNvPr>
              <p:cNvSpPr txBox="1">
                <a:spLocks noRot="1" noChangeAspect="1" noMove="1" noResize="1" noEditPoints="1" noAdjustHandles="1" noChangeArrowheads="1" noChangeShapeType="1" noTextEdit="1"/>
              </p:cNvSpPr>
              <p:nvPr/>
            </p:nvSpPr>
            <p:spPr>
              <a:xfrm>
                <a:off x="3177822" y="38666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244C7CD-232E-4905-B5AA-C8DF31436A0E}"/>
                  </a:ext>
                </a:extLst>
              </p:cNvPr>
              <p:cNvSpPr txBox="1"/>
              <p:nvPr/>
            </p:nvSpPr>
            <p:spPr>
              <a:xfrm>
                <a:off x="7089429" y="38666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p:sp>
            <p:nvSpPr>
              <p:cNvPr id="8" name="TextBox 7">
                <a:extLst>
                  <a:ext uri="{FF2B5EF4-FFF2-40B4-BE49-F238E27FC236}">
                    <a16:creationId xmlns:a16="http://schemas.microsoft.com/office/drawing/2014/main" id="{7244C7CD-232E-4905-B5AA-C8DF31436A0E}"/>
                  </a:ext>
                </a:extLst>
              </p:cNvPr>
              <p:cNvSpPr txBox="1">
                <a:spLocks noRot="1" noChangeAspect="1" noMove="1" noResize="1" noEditPoints="1" noAdjustHandles="1" noChangeArrowheads="1" noChangeShapeType="1" noTextEdit="1"/>
              </p:cNvSpPr>
              <p:nvPr/>
            </p:nvSpPr>
            <p:spPr>
              <a:xfrm>
                <a:off x="7089429" y="38666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07F892D-1377-4320-B8D6-83642B4F1F8F}"/>
                  </a:ext>
                </a:extLst>
              </p:cNvPr>
              <p:cNvSpPr txBox="1"/>
              <p:nvPr/>
            </p:nvSpPr>
            <p:spPr>
              <a:xfrm>
                <a:off x="3539538" y="38618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p:sp>
            <p:nvSpPr>
              <p:cNvPr id="9" name="TextBox 8">
                <a:extLst>
                  <a:ext uri="{FF2B5EF4-FFF2-40B4-BE49-F238E27FC236}">
                    <a16:creationId xmlns:a16="http://schemas.microsoft.com/office/drawing/2014/main" id="{607F892D-1377-4320-B8D6-83642B4F1F8F}"/>
                  </a:ext>
                </a:extLst>
              </p:cNvPr>
              <p:cNvSpPr txBox="1">
                <a:spLocks noRot="1" noChangeAspect="1" noMove="1" noResize="1" noEditPoints="1" noAdjustHandles="1" noChangeArrowheads="1" noChangeShapeType="1" noTextEdit="1"/>
              </p:cNvSpPr>
              <p:nvPr/>
            </p:nvSpPr>
            <p:spPr>
              <a:xfrm>
                <a:off x="3539538" y="3861840"/>
                <a:ext cx="50680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7C81113-E8C2-4027-86DE-BEA03781B4C8}"/>
                  </a:ext>
                </a:extLst>
              </p:cNvPr>
              <p:cNvSpPr txBox="1"/>
              <p:nvPr/>
            </p:nvSpPr>
            <p:spPr>
              <a:xfrm>
                <a:off x="6325940" y="38793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p:sp>
            <p:nvSpPr>
              <p:cNvPr id="10" name="TextBox 9">
                <a:extLst>
                  <a:ext uri="{FF2B5EF4-FFF2-40B4-BE49-F238E27FC236}">
                    <a16:creationId xmlns:a16="http://schemas.microsoft.com/office/drawing/2014/main" id="{67C81113-E8C2-4027-86DE-BEA03781B4C8}"/>
                  </a:ext>
                </a:extLst>
              </p:cNvPr>
              <p:cNvSpPr txBox="1">
                <a:spLocks noRot="1" noChangeAspect="1" noMove="1" noResize="1" noEditPoints="1" noAdjustHandles="1" noChangeArrowheads="1" noChangeShapeType="1" noTextEdit="1"/>
              </p:cNvSpPr>
              <p:nvPr/>
            </p:nvSpPr>
            <p:spPr>
              <a:xfrm>
                <a:off x="6325940" y="3879334"/>
                <a:ext cx="493212" cy="369332"/>
              </a:xfrm>
              <a:prstGeom prst="rect">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33B29118-B707-487A-A830-4E49D7D99AB3}"/>
              </a:ext>
            </a:extLst>
          </p:cNvPr>
          <p:cNvCxnSpPr/>
          <p:nvPr/>
        </p:nvCxnSpPr>
        <p:spPr>
          <a:xfrm>
            <a:off x="2742764" y="57345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F2324A-4368-4FC9-BC4C-EB0AE326D43F}"/>
              </a:ext>
            </a:extLst>
          </p:cNvPr>
          <p:cNvSpPr txBox="1"/>
          <p:nvPr/>
        </p:nvSpPr>
        <p:spPr>
          <a:xfrm>
            <a:off x="1828364" y="5549900"/>
            <a:ext cx="803425" cy="369332"/>
          </a:xfrm>
          <a:prstGeom prst="rect">
            <a:avLst/>
          </a:prstGeom>
          <a:noFill/>
        </p:spPr>
        <p:txBody>
          <a:bodyPr wrap="none" rtlCol="0">
            <a:spAutoFit/>
          </a:bodyPr>
          <a:lstStyle/>
          <a:p>
            <a:r>
              <a:rPr lang="en-US" dirty="0"/>
              <a:t>Skill 2</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A2AEF5C-C91C-441E-8A32-95822E7BE595}"/>
                  </a:ext>
                </a:extLst>
              </p:cNvPr>
              <p:cNvSpPr txBox="1"/>
              <p:nvPr/>
            </p:nvSpPr>
            <p:spPr>
              <a:xfrm>
                <a:off x="4046343" y="55499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p:sp>
            <p:nvSpPr>
              <p:cNvPr id="13" name="TextBox 12">
                <a:extLst>
                  <a:ext uri="{FF2B5EF4-FFF2-40B4-BE49-F238E27FC236}">
                    <a16:creationId xmlns:a16="http://schemas.microsoft.com/office/drawing/2014/main" id="{8A2AEF5C-C91C-441E-8A32-95822E7BE595}"/>
                  </a:ext>
                </a:extLst>
              </p:cNvPr>
              <p:cNvSpPr txBox="1">
                <a:spLocks noRot="1" noChangeAspect="1" noMove="1" noResize="1" noEditPoints="1" noAdjustHandles="1" noChangeArrowheads="1" noChangeShapeType="1" noTextEdit="1"/>
              </p:cNvSpPr>
              <p:nvPr/>
            </p:nvSpPr>
            <p:spPr>
              <a:xfrm>
                <a:off x="4046343" y="55499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8157A24-83C8-4A24-BEFD-7B04E8F3D43B}"/>
                  </a:ext>
                </a:extLst>
              </p:cNvPr>
              <p:cNvSpPr txBox="1"/>
              <p:nvPr/>
            </p:nvSpPr>
            <p:spPr>
              <a:xfrm>
                <a:off x="7724332" y="55451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p:sp>
            <p:nvSpPr>
              <p:cNvPr id="14" name="TextBox 13">
                <a:extLst>
                  <a:ext uri="{FF2B5EF4-FFF2-40B4-BE49-F238E27FC236}">
                    <a16:creationId xmlns:a16="http://schemas.microsoft.com/office/drawing/2014/main" id="{58157A24-83C8-4A24-BEFD-7B04E8F3D43B}"/>
                  </a:ext>
                </a:extLst>
              </p:cNvPr>
              <p:cNvSpPr txBox="1">
                <a:spLocks noRot="1" noChangeAspect="1" noMove="1" noResize="1" noEditPoints="1" noAdjustHandles="1" noChangeArrowheads="1" noChangeShapeType="1" noTextEdit="1"/>
              </p:cNvSpPr>
              <p:nvPr/>
            </p:nvSpPr>
            <p:spPr>
              <a:xfrm>
                <a:off x="7724332" y="5545105"/>
                <a:ext cx="507703"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EC4A0E9-5EEC-4941-829B-B412033EF6B2}"/>
                  </a:ext>
                </a:extLst>
              </p:cNvPr>
              <p:cNvSpPr txBox="1"/>
              <p:nvPr/>
            </p:nvSpPr>
            <p:spPr>
              <a:xfrm>
                <a:off x="3539538" y="55499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15" name="TextBox 14">
                <a:extLst>
                  <a:ext uri="{FF2B5EF4-FFF2-40B4-BE49-F238E27FC236}">
                    <a16:creationId xmlns:a16="http://schemas.microsoft.com/office/drawing/2014/main" id="{7EC4A0E9-5EEC-4941-829B-B412033EF6B2}"/>
                  </a:ext>
                </a:extLst>
              </p:cNvPr>
              <p:cNvSpPr txBox="1">
                <a:spLocks noRot="1" noChangeAspect="1" noMove="1" noResize="1" noEditPoints="1" noAdjustHandles="1" noChangeArrowheads="1" noChangeShapeType="1" noTextEdit="1"/>
              </p:cNvSpPr>
              <p:nvPr/>
            </p:nvSpPr>
            <p:spPr>
              <a:xfrm>
                <a:off x="3539538" y="55499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9A30506-F896-4389-8C7B-6A5F68DD3ED6}"/>
                  </a:ext>
                </a:extLst>
              </p:cNvPr>
              <p:cNvSpPr txBox="1"/>
              <p:nvPr/>
            </p:nvSpPr>
            <p:spPr>
              <a:xfrm>
                <a:off x="8408845" y="55499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p:sp>
            <p:nvSpPr>
              <p:cNvPr id="16" name="TextBox 15">
                <a:extLst>
                  <a:ext uri="{FF2B5EF4-FFF2-40B4-BE49-F238E27FC236}">
                    <a16:creationId xmlns:a16="http://schemas.microsoft.com/office/drawing/2014/main" id="{39A30506-F896-4389-8C7B-6A5F68DD3ED6}"/>
                  </a:ext>
                </a:extLst>
              </p:cNvPr>
              <p:cNvSpPr txBox="1">
                <a:spLocks noRot="1" noChangeAspect="1" noMove="1" noResize="1" noEditPoints="1" noAdjustHandles="1" noChangeArrowheads="1" noChangeShapeType="1" noTextEdit="1"/>
              </p:cNvSpPr>
              <p:nvPr/>
            </p:nvSpPr>
            <p:spPr>
              <a:xfrm>
                <a:off x="8408845" y="5549900"/>
                <a:ext cx="507703" cy="369332"/>
              </a:xfrm>
              <a:prstGeom prst="rect">
                <a:avLst/>
              </a:prstGeom>
              <a:blipFill>
                <a:blip r:embed="rId10"/>
                <a:stretch>
                  <a:fillRect b="-1639"/>
                </a:stretch>
              </a:blipFill>
            </p:spPr>
            <p:txBody>
              <a:bodyPr/>
              <a:lstStyle/>
              <a:p>
                <a:r>
                  <a:rPr lang="en-US">
                    <a:noFill/>
                  </a:rPr>
                  <a:t> </a:t>
                </a:r>
              </a:p>
            </p:txBody>
          </p:sp>
        </mc:Fallback>
      </mc:AlternateContent>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21</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Previous (deliberative) methodology can/has produced ratings for individual security measures and aggregate ratings for scenarios (collection of security measures) </a:t>
                </a:r>
              </a:p>
              <a:p>
                <a:pPr lvl="1">
                  <a:buFont typeface="Arial" panose="020B0604020202020204" pitchFamily="34" charset="0"/>
                  <a:buChar char="•"/>
                </a:pPr>
                <a:r>
                  <a:rPr lang="en-US" dirty="0"/>
                  <a:t>Can use ordered </a:t>
                </a:r>
                <a:r>
                  <a:rPr lang="en-US" dirty="0" err="1"/>
                  <a:t>probit</a:t>
                </a:r>
                <a:r>
                  <a:rPr lang="en-US" dirty="0"/>
                  <a:t> or similar to relate security measure ratings (expert) to aggregate ratings (deliberation)</a:t>
                </a:r>
              </a:p>
              <a:p>
                <a:pPr lvl="1">
                  <a:buFont typeface="Arial" panose="020B0604020202020204" pitchFamily="34" charset="0"/>
                  <a:buChar char="•"/>
                </a:pPr>
                <a:r>
                  <a:rPr lang="en-US" dirty="0"/>
                  <a:t>Example: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sub>
                        </m:sSub>
                      </m:e>
                    </m:d>
                  </m:oMath>
                </a14:m>
                <a:endParaRPr lang="en-US" dirty="0"/>
              </a:p>
              <a:p>
                <a:pPr lvl="1">
                  <a:buFont typeface="Arial" panose="020B0604020202020204" pitchFamily="34" charset="0"/>
                  <a:buChar char="•"/>
                </a:pPr>
                <a:r>
                  <a:rPr lang="en-US" dirty="0"/>
                  <a:t>Advantages: Resulting predictions are on same scale as past ratings, directly draw on expertise when possible</a:t>
                </a:r>
              </a:p>
              <a:p>
                <a:pPr lvl="1">
                  <a:buFont typeface="Arial" panose="020B0604020202020204" pitchFamily="34" charset="0"/>
                  <a:buChar char="•"/>
                </a:pPr>
                <a:r>
                  <a:rPr lang="en-US" dirty="0"/>
                  <a:t>Disadvantage: Resulting predictions are dependent on past (subjective) ratings</a:t>
                </a:r>
              </a:p>
            </p:txBody>
          </p:sp>
        </mc:Choice>
        <mc:Fallback>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504742"/>
                <a:ext cx="10058400" cy="3306153"/>
              </a:xfrm>
              <a:blipFill>
                <a:blip r:embed="rId11"/>
                <a:stretch>
                  <a:fillRect l="-1455" t="-1845" r="-1455"/>
                </a:stretch>
              </a:blipFill>
            </p:spPr>
            <p:txBody>
              <a:bodyPr/>
              <a:lstStyle/>
              <a:p>
                <a:r>
                  <a:rPr lang="en-US">
                    <a:noFill/>
                  </a:rPr>
                  <a:t> </a:t>
                </a:r>
              </a:p>
            </p:txBody>
          </p:sp>
        </mc:Fallback>
      </mc:AlternateContent>
    </p:spTree>
    <p:extLst>
      <p:ext uri="{BB962C8B-B14F-4D97-AF65-F5344CB8AC3E}">
        <p14:creationId xmlns:p14="http://schemas.microsoft.com/office/powerpoint/2010/main" val="236385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3F1FF851-87E9-44E8-8A47-DD85FD3B143D}"/>
              </a:ext>
            </a:extLst>
          </p:cNvPr>
          <p:cNvSpPr/>
          <p:nvPr/>
        </p:nvSpPr>
        <p:spPr>
          <a:xfrm>
            <a:off x="3092308" y="965200"/>
            <a:ext cx="1676651" cy="3124189"/>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22</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427965-F307-4FD5-8C05-B12160EC7616}"/>
                  </a:ext>
                </a:extLst>
              </p:cNvPr>
              <p:cNvSpPr txBox="1"/>
              <p:nvPr/>
            </p:nvSpPr>
            <p:spPr>
              <a:xfrm>
                <a:off x="3288797" y="3208306"/>
                <a:ext cx="479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𝐶</m:t>
                          </m:r>
                        </m:e>
                        <m:sub>
                          <m:r>
                            <a:rPr lang="en-US" b="0" i="1" smtClean="0">
                              <a:solidFill>
                                <a:srgbClr val="C00000"/>
                              </a:solidFill>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D9427965-F307-4FD5-8C05-B12160EC7616}"/>
                  </a:ext>
                </a:extLst>
              </p:cNvPr>
              <p:cNvSpPr txBox="1">
                <a:spLocks noRot="1" noChangeAspect="1" noMove="1" noResize="1" noEditPoints="1" noAdjustHandles="1" noChangeArrowheads="1" noChangeShapeType="1" noTextEdit="1"/>
              </p:cNvSpPr>
              <p:nvPr/>
            </p:nvSpPr>
            <p:spPr>
              <a:xfrm>
                <a:off x="3288797" y="3208306"/>
                <a:ext cx="479940" cy="369332"/>
              </a:xfrm>
              <a:prstGeom prst="rect">
                <a:avLst/>
              </a:prstGeom>
              <a:blipFill>
                <a:blip r:embed="rId11"/>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086B2-2414-487E-A558-340F58451A42}"/>
              </a:ext>
            </a:extLst>
          </p:cNvPr>
          <p:cNvCxnSpPr>
            <a:stCxn id="12" idx="2"/>
            <a:endCxn id="20" idx="0"/>
          </p:cNvCxnSpPr>
          <p:nvPr/>
        </p:nvCxnSpPr>
        <p:spPr>
          <a:xfrm flipH="1">
            <a:off x="3528767" y="1899166"/>
            <a:ext cx="10772" cy="1309140"/>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988C40-48A5-4291-82E8-A47447DA20D4}"/>
                  </a:ext>
                </a:extLst>
              </p:cNvPr>
              <p:cNvSpPr txBox="1"/>
              <p:nvPr/>
            </p:nvSpPr>
            <p:spPr>
              <a:xfrm>
                <a:off x="4157318" y="1529834"/>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3</m:t>
                          </m:r>
                        </m:sub>
                      </m:sSub>
                    </m:oMath>
                  </m:oMathPara>
                </a14:m>
                <a:endParaRPr lang="en-US" dirty="0"/>
              </a:p>
            </p:txBody>
          </p:sp>
        </mc:Choice>
        <mc:Fallback xmlns="">
          <p:sp>
            <p:nvSpPr>
              <p:cNvPr id="28" name="TextBox 27">
                <a:extLst>
                  <a:ext uri="{FF2B5EF4-FFF2-40B4-BE49-F238E27FC236}">
                    <a16:creationId xmlns:a16="http://schemas.microsoft.com/office/drawing/2014/main" id="{28988C40-48A5-4291-82E8-A47447DA20D4}"/>
                  </a:ext>
                </a:extLst>
              </p:cNvPr>
              <p:cNvSpPr txBox="1">
                <a:spLocks noRot="1" noChangeAspect="1" noMove="1" noResize="1" noEditPoints="1" noAdjustHandles="1" noChangeArrowheads="1" noChangeShapeType="1" noTextEdit="1"/>
              </p:cNvSpPr>
              <p:nvPr/>
            </p:nvSpPr>
            <p:spPr>
              <a:xfrm>
                <a:off x="4157318" y="1529834"/>
                <a:ext cx="506805" cy="369332"/>
              </a:xfrm>
              <a:prstGeom prst="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3FE4307-1BE6-4CD6-BF5C-70773DD6C4EF}"/>
              </a:ext>
            </a:extLst>
          </p:cNvPr>
          <p:cNvCxnSpPr>
            <a:stCxn id="24" idx="0"/>
            <a:endCxn id="28" idx="2"/>
          </p:cNvCxnSpPr>
          <p:nvPr/>
        </p:nvCxnSpPr>
        <p:spPr>
          <a:xfrm flipV="1">
            <a:off x="4399949" y="1899166"/>
            <a:ext cx="10772" cy="1313934"/>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994E76A4-0A42-49E2-8470-3086FFB07D19}"/>
              </a:ext>
            </a:extLst>
          </p:cNvPr>
          <p:cNvCxnSpPr>
            <a:stCxn id="14" idx="2"/>
            <a:endCxn id="26" idx="0"/>
          </p:cNvCxnSpPr>
          <p:nvPr/>
        </p:nvCxnSpPr>
        <p:spPr>
          <a:xfrm flipH="1">
            <a:off x="3893144" y="1894372"/>
            <a:ext cx="10772" cy="131872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71B35C19-CA79-4397-889D-78D48F63A12B}"/>
              </a:ext>
            </a:extLst>
          </p:cNvPr>
          <p:cNvCxnSpPr>
            <a:stCxn id="13" idx="2"/>
            <a:endCxn id="25" idx="0"/>
          </p:cNvCxnSpPr>
          <p:nvPr/>
        </p:nvCxnSpPr>
        <p:spPr>
          <a:xfrm>
            <a:off x="7451947" y="1899166"/>
            <a:ext cx="637212" cy="130913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E39F758-09BA-4A4A-B061-6AB9652AEA59}"/>
                  </a:ext>
                </a:extLst>
              </p:cNvPr>
              <p:cNvSpPr txBox="1"/>
              <p:nvPr/>
            </p:nvSpPr>
            <p:spPr>
              <a:xfrm>
                <a:off x="7914897" y="1525040"/>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𝐵</m:t>
                          </m:r>
                        </m:e>
                        <m:sub>
                          <m:r>
                            <a:rPr lang="en-US" b="0" i="1" smtClean="0">
                              <a:solidFill>
                                <a:srgbClr val="C00000"/>
                              </a:solidFill>
                              <a:latin typeface="Cambria Math" panose="02040503050406030204" pitchFamily="18" charset="0"/>
                            </a:rPr>
                            <m:t>5</m:t>
                          </m:r>
                        </m:sub>
                      </m:sSub>
                    </m:oMath>
                  </m:oMathPara>
                </a14:m>
                <a:endParaRPr lang="en-US" dirty="0"/>
              </a:p>
            </p:txBody>
          </p:sp>
        </mc:Choice>
        <mc:Fallback>
          <p:sp>
            <p:nvSpPr>
              <p:cNvPr id="36" name="TextBox 35">
                <a:extLst>
                  <a:ext uri="{FF2B5EF4-FFF2-40B4-BE49-F238E27FC236}">
                    <a16:creationId xmlns:a16="http://schemas.microsoft.com/office/drawing/2014/main" id="{5E39F758-09BA-4A4A-B061-6AB9652AEA59}"/>
                  </a:ext>
                </a:extLst>
              </p:cNvPr>
              <p:cNvSpPr txBox="1">
                <a:spLocks noRot="1" noChangeAspect="1" noMove="1" noResize="1" noEditPoints="1" noAdjustHandles="1" noChangeArrowheads="1" noChangeShapeType="1" noTextEdit="1"/>
              </p:cNvSpPr>
              <p:nvPr/>
            </p:nvSpPr>
            <p:spPr>
              <a:xfrm>
                <a:off x="7914897" y="1525040"/>
                <a:ext cx="503086" cy="369332"/>
              </a:xfrm>
              <a:prstGeom prst="rect">
                <a:avLst/>
              </a:prstGeom>
              <a:blipFill>
                <a:blip r:embed="rId13"/>
                <a:stretch>
                  <a:fillRect b="-163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1D45233-B112-4874-8CC1-4A3625EA937F}"/>
              </a:ext>
            </a:extLst>
          </p:cNvPr>
          <p:cNvCxnSpPr>
            <a:stCxn id="27" idx="0"/>
            <a:endCxn id="36" idx="2"/>
          </p:cNvCxnSpPr>
          <p:nvPr/>
        </p:nvCxnSpPr>
        <p:spPr>
          <a:xfrm flipH="1" flipV="1">
            <a:off x="8166440" y="1894372"/>
            <a:ext cx="607232" cy="131872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D2C5D04-3271-4C3A-B5C6-D359C60DF31C}"/>
                  </a:ext>
                </a:extLst>
              </p:cNvPr>
              <p:cNvSpPr txBox="1"/>
              <p:nvPr/>
            </p:nvSpPr>
            <p:spPr>
              <a:xfrm>
                <a:off x="7035342" y="3208304"/>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𝐷</m:t>
                          </m:r>
                        </m:e>
                        <m:sub>
                          <m:r>
                            <a:rPr lang="en-US" b="0" i="1" smtClean="0">
                              <a:solidFill>
                                <a:srgbClr val="C00000"/>
                              </a:solidFill>
                              <a:latin typeface="Cambria Math" panose="02040503050406030204" pitchFamily="18" charset="0"/>
                            </a:rPr>
                            <m:t>4</m:t>
                          </m:r>
                        </m:sub>
                      </m:sSub>
                    </m:oMath>
                  </m:oMathPara>
                </a14:m>
                <a:endParaRPr lang="en-US" dirty="0"/>
              </a:p>
            </p:txBody>
          </p:sp>
        </mc:Choice>
        <mc:Fallback>
          <p:sp>
            <p:nvSpPr>
              <p:cNvPr id="44" name="TextBox 43">
                <a:extLst>
                  <a:ext uri="{FF2B5EF4-FFF2-40B4-BE49-F238E27FC236}">
                    <a16:creationId xmlns:a16="http://schemas.microsoft.com/office/drawing/2014/main" id="{4D2C5D04-3271-4C3A-B5C6-D359C60DF31C}"/>
                  </a:ext>
                </a:extLst>
              </p:cNvPr>
              <p:cNvSpPr txBox="1">
                <a:spLocks noRot="1" noChangeAspect="1" noMove="1" noResize="1" noEditPoints="1" noAdjustHandles="1" noChangeArrowheads="1" noChangeShapeType="1" noTextEdit="1"/>
              </p:cNvSpPr>
              <p:nvPr/>
            </p:nvSpPr>
            <p:spPr>
              <a:xfrm>
                <a:off x="7035342" y="3208304"/>
                <a:ext cx="507703" cy="369332"/>
              </a:xfrm>
              <a:prstGeom prst="rect">
                <a:avLst/>
              </a:prstGeom>
              <a:blipFill>
                <a:blip r:embed="rId14"/>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6A5C241-0907-45DF-BE7C-644B8260E915}"/>
              </a:ext>
            </a:extLst>
          </p:cNvPr>
          <p:cNvCxnSpPr>
            <a:stCxn id="15" idx="2"/>
            <a:endCxn id="44" idx="0"/>
          </p:cNvCxnSpPr>
          <p:nvPr/>
        </p:nvCxnSpPr>
        <p:spPr>
          <a:xfrm>
            <a:off x="6683521" y="1911866"/>
            <a:ext cx="605673" cy="129643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48" name="Oval 47">
            <a:extLst>
              <a:ext uri="{FF2B5EF4-FFF2-40B4-BE49-F238E27FC236}">
                <a16:creationId xmlns:a16="http://schemas.microsoft.com/office/drawing/2014/main" id="{689697A0-B640-4A92-99D8-510478BB7B8E}"/>
              </a:ext>
            </a:extLst>
          </p:cNvPr>
          <p:cNvSpPr/>
          <p:nvPr/>
        </p:nvSpPr>
        <p:spPr>
          <a:xfrm rot="20183963">
            <a:off x="6560624" y="814381"/>
            <a:ext cx="2309252" cy="3437911"/>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Cross-domain knowledge used to establish relationship between security measures</a:t>
            </a:r>
          </a:p>
          <a:p>
            <a:pPr>
              <a:buFont typeface="Arial" panose="020B0604020202020204" pitchFamily="34" charset="0"/>
              <a:buChar char="•"/>
            </a:pPr>
            <a:r>
              <a:rPr lang="en-US" dirty="0"/>
              <a:t> Clusters of security measures with similar difficulties (across skills) grouped together to form “difficulty rating”</a:t>
            </a:r>
          </a:p>
          <a:p>
            <a:pPr>
              <a:buFont typeface="Arial" panose="020B0604020202020204" pitchFamily="34" charset="0"/>
              <a:buChar char="•"/>
            </a:pPr>
            <a:r>
              <a:rPr lang="en-US" dirty="0"/>
              <a:t> Assumes defender optimization: Difficulty of implemented security measures will be similar across skills (e.g., won’t put a weak lock on a reinforced door)</a:t>
            </a:r>
          </a:p>
          <a:p>
            <a:pPr>
              <a:buFont typeface="Arial" panose="020B0604020202020204" pitchFamily="34" charset="0"/>
              <a:buChar char="•"/>
            </a:pPr>
            <a:r>
              <a:rPr lang="en-US" dirty="0"/>
              <a:t> Method may be specific to the physical systems we are examining</a:t>
            </a:r>
          </a:p>
        </p:txBody>
      </p:sp>
    </p:spTree>
    <p:extLst>
      <p:ext uri="{BB962C8B-B14F-4D97-AF65-F5344CB8AC3E}">
        <p14:creationId xmlns:p14="http://schemas.microsoft.com/office/powerpoint/2010/main" val="12426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Approach: Tour facility, gain as much knowledge of the system as possible, document</a:t>
            </a:r>
          </a:p>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Produce/procure identical badge and insert credentials into system OR create a look-alike, dress as staff, and ask someone to let you in</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p:txBody>
          <a:bodyPr/>
          <a:lstStyle/>
          <a:p>
            <a:pPr marL="457200" indent="-457200">
              <a:buFont typeface="+mj-lt"/>
              <a:buAutoNum type="arabicPeriod"/>
            </a:pPr>
            <a:r>
              <a:rPr lang="en-US" dirty="0"/>
              <a:t>Risk, resilience, and vulnerability analysis</a:t>
            </a:r>
          </a:p>
          <a:p>
            <a:pPr marL="457200" indent="-45720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251466" indent="-34290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 vulnerability, and consequence</a:t>
            </a:r>
          </a:p>
          <a:p>
            <a:pPr lvl="1">
              <a:buFont typeface="Arial" panose="020B0604020202020204" pitchFamily="34" charset="0"/>
              <a:buChar char="•"/>
            </a:pPr>
            <a:r>
              <a:rPr lang="en-US" dirty="0"/>
              <a:t>Some intuition on types of targets adversaries would target, vulnerabilities present, and potential impacts</a:t>
            </a:r>
          </a:p>
          <a:p>
            <a:pPr lvl="1">
              <a:buFont typeface="Arial" panose="020B0604020202020204" pitchFamily="34" charset="0"/>
              <a:buChar char="•"/>
            </a:pPr>
            <a:r>
              <a:rPr lang="en-US" dirty="0"/>
              <a:t>Example: Larger organizations face higher threat and greater consequence than smaller organizations</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11830</TotalTime>
  <Words>6440</Words>
  <Application>Microsoft Office PowerPoint</Application>
  <PresentationFormat>Widescreen</PresentationFormat>
  <Paragraphs>480</Paragraphs>
  <Slides>29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Garamond</vt:lpstr>
      <vt:lpstr>Gill Sans MT</vt:lpstr>
      <vt:lpstr>Trebuchet MS</vt:lpstr>
      <vt:lpstr>Sandia Theme 1</vt:lpstr>
      <vt:lpstr>PowerPoint Presentation</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Security Measure Rating Example</vt:lpstr>
      <vt:lpstr>Security Measure Rating Example</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417</cp:revision>
  <dcterms:created xsi:type="dcterms:W3CDTF">2017-10-14T01:15:26Z</dcterms:created>
  <dcterms:modified xsi:type="dcterms:W3CDTF">2019-04-24T22:42:16Z</dcterms:modified>
</cp:coreProperties>
</file>